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257" r:id="rId3"/>
    <p:sldId id="259" r:id="rId4"/>
    <p:sldId id="262" r:id="rId5"/>
    <p:sldId id="258" r:id="rId6"/>
    <p:sldId id="263" r:id="rId7"/>
    <p:sldId id="264" r:id="rId8"/>
    <p:sldId id="265" r:id="rId9"/>
    <p:sldId id="273" r:id="rId10"/>
    <p:sldId id="274" r:id="rId11"/>
    <p:sldId id="296" r:id="rId12"/>
    <p:sldId id="297" r:id="rId13"/>
    <p:sldId id="298" r:id="rId14"/>
    <p:sldId id="299" r:id="rId15"/>
    <p:sldId id="275" r:id="rId16"/>
    <p:sldId id="266" r:id="rId17"/>
    <p:sldId id="300" r:id="rId18"/>
    <p:sldId id="301" r:id="rId19"/>
    <p:sldId id="302" r:id="rId20"/>
    <p:sldId id="267" r:id="rId21"/>
    <p:sldId id="268" r:id="rId22"/>
    <p:sldId id="271" r:id="rId23"/>
    <p:sldId id="270" r:id="rId24"/>
    <p:sldId id="272" r:id="rId25"/>
    <p:sldId id="29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30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63CD9-C2B4-4F6C-B499-77D09A9514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54F02-DB76-42FC-AB37-1BF3E95884DD}">
      <dgm:prSet phldrT="[Текст]"/>
      <dgm:spPr/>
      <dgm:t>
        <a:bodyPr/>
        <a:lstStyle/>
        <a:p>
          <a:r>
            <a:rPr lang="ru-RU" dirty="0"/>
            <a:t>Учебные предметы, учебные курсы, модули </a:t>
          </a:r>
        </a:p>
      </dgm:t>
    </dgm:pt>
    <dgm:pt modelId="{22EDEE22-9DFC-4A1C-A36F-5925473411F2}" type="parTrans" cxnId="{02B1AF17-5C93-41E8-BADA-EA74DCAA510E}">
      <dgm:prSet/>
      <dgm:spPr/>
      <dgm:t>
        <a:bodyPr/>
        <a:lstStyle/>
        <a:p>
          <a:endParaRPr lang="ru-RU"/>
        </a:p>
      </dgm:t>
    </dgm:pt>
    <dgm:pt modelId="{365CED3C-C557-44BE-BD89-5FFB4D690413}" type="sibTrans" cxnId="{02B1AF17-5C93-41E8-BADA-EA74DCAA510E}">
      <dgm:prSet/>
      <dgm:spPr/>
      <dgm:t>
        <a:bodyPr/>
        <a:lstStyle/>
        <a:p>
          <a:endParaRPr lang="ru-RU"/>
        </a:p>
      </dgm:t>
    </dgm:pt>
    <dgm:pt modelId="{5FC76C2D-F5C3-4175-ACD0-866D9E88AFAA}">
      <dgm:prSet phldrT="[Текст]"/>
      <dgm:spPr/>
      <dgm:t>
        <a:bodyPr/>
        <a:lstStyle/>
        <a:p>
          <a:r>
            <a:rPr lang="ru-RU" dirty="0"/>
            <a:t>Реализация программ углубленного изучения отдельных предметов</a:t>
          </a:r>
        </a:p>
      </dgm:t>
    </dgm:pt>
    <dgm:pt modelId="{781A149F-82D9-449F-B37B-EA22E5BFBC80}" type="parTrans" cxnId="{B0EE99A8-8D08-4DAD-A521-9EA9B61DD795}">
      <dgm:prSet/>
      <dgm:spPr/>
      <dgm:t>
        <a:bodyPr/>
        <a:lstStyle/>
        <a:p>
          <a:endParaRPr lang="ru-RU"/>
        </a:p>
      </dgm:t>
    </dgm:pt>
    <dgm:pt modelId="{4F4D05C0-9F62-4056-872F-7A6F5CDD28D4}" type="sibTrans" cxnId="{B0EE99A8-8D08-4DAD-A521-9EA9B61DD795}">
      <dgm:prSet/>
      <dgm:spPr/>
      <dgm:t>
        <a:bodyPr/>
        <a:lstStyle/>
        <a:p>
          <a:endParaRPr lang="ru-RU"/>
        </a:p>
      </dgm:t>
    </dgm:pt>
    <dgm:pt modelId="{7E83779F-7650-495A-8489-168860C2B5EB}">
      <dgm:prSet phldrT="[Текст]"/>
      <dgm:spPr/>
      <dgm:t>
        <a:bodyPr/>
        <a:lstStyle/>
        <a:p>
          <a:r>
            <a:rPr lang="ru-RU" dirty="0"/>
            <a:t>Реализация ИУП</a:t>
          </a:r>
        </a:p>
      </dgm:t>
    </dgm:pt>
    <dgm:pt modelId="{EF62B929-F0FF-48E4-B853-05474932E5A6}" type="parTrans" cxnId="{9E3484D5-A1BD-409D-A320-5C1EADD0BE01}">
      <dgm:prSet/>
      <dgm:spPr/>
      <dgm:t>
        <a:bodyPr/>
        <a:lstStyle/>
        <a:p>
          <a:endParaRPr lang="ru-RU"/>
        </a:p>
      </dgm:t>
    </dgm:pt>
    <dgm:pt modelId="{71ACDA4B-4707-4D0A-9023-E9B3C43BA0AC}" type="sibTrans" cxnId="{9E3484D5-A1BD-409D-A320-5C1EADD0BE01}">
      <dgm:prSet/>
      <dgm:spPr/>
      <dgm:t>
        <a:bodyPr/>
        <a:lstStyle/>
        <a:p>
          <a:endParaRPr lang="ru-RU"/>
        </a:p>
      </dgm:t>
    </dgm:pt>
    <dgm:pt modelId="{94910E7C-AEFC-46AA-AEE6-A46B9128FD29}" type="pres">
      <dgm:prSet presAssocID="{7B963CD9-C2B4-4F6C-B499-77D09A951412}" presName="linear" presStyleCnt="0">
        <dgm:presLayoutVars>
          <dgm:dir/>
          <dgm:animLvl val="lvl"/>
          <dgm:resizeHandles val="exact"/>
        </dgm:presLayoutVars>
      </dgm:prSet>
      <dgm:spPr/>
    </dgm:pt>
    <dgm:pt modelId="{5EB131A0-ACD0-49A3-B5F7-F16590B68653}" type="pres">
      <dgm:prSet presAssocID="{03754F02-DB76-42FC-AB37-1BF3E95884DD}" presName="parentLin" presStyleCnt="0"/>
      <dgm:spPr/>
    </dgm:pt>
    <dgm:pt modelId="{9EC4CB9E-59AC-4CDE-A362-B3373D99AE78}" type="pres">
      <dgm:prSet presAssocID="{03754F02-DB76-42FC-AB37-1BF3E95884DD}" presName="parentLeftMargin" presStyleLbl="node1" presStyleIdx="0" presStyleCnt="3"/>
      <dgm:spPr/>
    </dgm:pt>
    <dgm:pt modelId="{02C8411C-0087-453B-A3CB-044E4D61E82B}" type="pres">
      <dgm:prSet presAssocID="{03754F02-DB76-42FC-AB37-1BF3E95884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1FF5AF-A138-49D4-896E-ACC76FD7DD9F}" type="pres">
      <dgm:prSet presAssocID="{03754F02-DB76-42FC-AB37-1BF3E95884DD}" presName="negativeSpace" presStyleCnt="0"/>
      <dgm:spPr/>
    </dgm:pt>
    <dgm:pt modelId="{9F027203-32C7-4F6C-81B5-D5A2B15ACCC0}" type="pres">
      <dgm:prSet presAssocID="{03754F02-DB76-42FC-AB37-1BF3E95884DD}" presName="childText" presStyleLbl="conFgAcc1" presStyleIdx="0" presStyleCnt="3">
        <dgm:presLayoutVars>
          <dgm:bulletEnabled val="1"/>
        </dgm:presLayoutVars>
      </dgm:prSet>
      <dgm:spPr/>
    </dgm:pt>
    <dgm:pt modelId="{5FF211CC-4205-4CF9-9926-919B3D9E47A0}" type="pres">
      <dgm:prSet presAssocID="{365CED3C-C557-44BE-BD89-5FFB4D690413}" presName="spaceBetweenRectangles" presStyleCnt="0"/>
      <dgm:spPr/>
    </dgm:pt>
    <dgm:pt modelId="{471CB19D-7A52-414C-B282-C50115111821}" type="pres">
      <dgm:prSet presAssocID="{5FC76C2D-F5C3-4175-ACD0-866D9E88AFAA}" presName="parentLin" presStyleCnt="0"/>
      <dgm:spPr/>
    </dgm:pt>
    <dgm:pt modelId="{7ACAA9CB-F824-4BFC-BC16-092EF9B8B0CA}" type="pres">
      <dgm:prSet presAssocID="{5FC76C2D-F5C3-4175-ACD0-866D9E88AFAA}" presName="parentLeftMargin" presStyleLbl="node1" presStyleIdx="0" presStyleCnt="3"/>
      <dgm:spPr/>
    </dgm:pt>
    <dgm:pt modelId="{6A976B49-857E-48FC-B7CC-3B2965106877}" type="pres">
      <dgm:prSet presAssocID="{5FC76C2D-F5C3-4175-ACD0-866D9E88AF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D5772D-A0AE-4BA0-B66A-C0CC37131CC4}" type="pres">
      <dgm:prSet presAssocID="{5FC76C2D-F5C3-4175-ACD0-866D9E88AFAA}" presName="negativeSpace" presStyleCnt="0"/>
      <dgm:spPr/>
    </dgm:pt>
    <dgm:pt modelId="{EAE96D86-0AE6-47C8-8D1E-45B365E20337}" type="pres">
      <dgm:prSet presAssocID="{5FC76C2D-F5C3-4175-ACD0-866D9E88AFAA}" presName="childText" presStyleLbl="conFgAcc1" presStyleIdx="1" presStyleCnt="3">
        <dgm:presLayoutVars>
          <dgm:bulletEnabled val="1"/>
        </dgm:presLayoutVars>
      </dgm:prSet>
      <dgm:spPr/>
    </dgm:pt>
    <dgm:pt modelId="{C8C0C698-EA8C-48A4-88BE-8FD59DEBB1BB}" type="pres">
      <dgm:prSet presAssocID="{4F4D05C0-9F62-4056-872F-7A6F5CDD28D4}" presName="spaceBetweenRectangles" presStyleCnt="0"/>
      <dgm:spPr/>
    </dgm:pt>
    <dgm:pt modelId="{361E72FB-D40C-4B4F-87BD-45C023E0F03F}" type="pres">
      <dgm:prSet presAssocID="{7E83779F-7650-495A-8489-168860C2B5EB}" presName="parentLin" presStyleCnt="0"/>
      <dgm:spPr/>
    </dgm:pt>
    <dgm:pt modelId="{E184CFB4-8017-41E3-8305-A3A4CA78F5F3}" type="pres">
      <dgm:prSet presAssocID="{7E83779F-7650-495A-8489-168860C2B5EB}" presName="parentLeftMargin" presStyleLbl="node1" presStyleIdx="1" presStyleCnt="3"/>
      <dgm:spPr/>
    </dgm:pt>
    <dgm:pt modelId="{06EB9D48-AD92-425B-979F-21EB6AD83157}" type="pres">
      <dgm:prSet presAssocID="{7E83779F-7650-495A-8489-168860C2B5E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6DECF7-6C24-4907-BCEC-1B8541EE6816}" type="pres">
      <dgm:prSet presAssocID="{7E83779F-7650-495A-8489-168860C2B5EB}" presName="negativeSpace" presStyleCnt="0"/>
      <dgm:spPr/>
    </dgm:pt>
    <dgm:pt modelId="{0DC007DF-F31C-4DC6-8387-7C13AED5D114}" type="pres">
      <dgm:prSet presAssocID="{7E83779F-7650-495A-8489-168860C2B5E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F7D90A-592D-4112-BE2C-173B9ABBFB58}" type="presOf" srcId="{7E83779F-7650-495A-8489-168860C2B5EB}" destId="{E184CFB4-8017-41E3-8305-A3A4CA78F5F3}" srcOrd="0" destOrd="0" presId="urn:microsoft.com/office/officeart/2005/8/layout/list1"/>
    <dgm:cxn modelId="{02B1AF17-5C93-41E8-BADA-EA74DCAA510E}" srcId="{7B963CD9-C2B4-4F6C-B499-77D09A951412}" destId="{03754F02-DB76-42FC-AB37-1BF3E95884DD}" srcOrd="0" destOrd="0" parTransId="{22EDEE22-9DFC-4A1C-A36F-5925473411F2}" sibTransId="{365CED3C-C557-44BE-BD89-5FFB4D690413}"/>
    <dgm:cxn modelId="{DC6DE129-32BD-4032-97D8-517CEDFCBB00}" type="presOf" srcId="{03754F02-DB76-42FC-AB37-1BF3E95884DD}" destId="{9EC4CB9E-59AC-4CDE-A362-B3373D99AE78}" srcOrd="0" destOrd="0" presId="urn:microsoft.com/office/officeart/2005/8/layout/list1"/>
    <dgm:cxn modelId="{D706CC33-DFC8-4AA6-A101-CCC00500E00C}" type="presOf" srcId="{5FC76C2D-F5C3-4175-ACD0-866D9E88AFAA}" destId="{7ACAA9CB-F824-4BFC-BC16-092EF9B8B0CA}" srcOrd="0" destOrd="0" presId="urn:microsoft.com/office/officeart/2005/8/layout/list1"/>
    <dgm:cxn modelId="{8B578C68-BEDC-4F86-A413-DA5AA76AC909}" type="presOf" srcId="{7E83779F-7650-495A-8489-168860C2B5EB}" destId="{06EB9D48-AD92-425B-979F-21EB6AD83157}" srcOrd="1" destOrd="0" presId="urn:microsoft.com/office/officeart/2005/8/layout/list1"/>
    <dgm:cxn modelId="{4C1DB74C-4AE0-47B4-A0AD-C78996110986}" type="presOf" srcId="{7B963CD9-C2B4-4F6C-B499-77D09A951412}" destId="{94910E7C-AEFC-46AA-AEE6-A46B9128FD29}" srcOrd="0" destOrd="0" presId="urn:microsoft.com/office/officeart/2005/8/layout/list1"/>
    <dgm:cxn modelId="{E0663972-D4F0-40FC-985B-57EF48FD1976}" type="presOf" srcId="{03754F02-DB76-42FC-AB37-1BF3E95884DD}" destId="{02C8411C-0087-453B-A3CB-044E4D61E82B}" srcOrd="1" destOrd="0" presId="urn:microsoft.com/office/officeart/2005/8/layout/list1"/>
    <dgm:cxn modelId="{5F555E82-3D2A-4716-A3A5-7DC8A0EA5850}" type="presOf" srcId="{5FC76C2D-F5C3-4175-ACD0-866D9E88AFAA}" destId="{6A976B49-857E-48FC-B7CC-3B2965106877}" srcOrd="1" destOrd="0" presId="urn:microsoft.com/office/officeart/2005/8/layout/list1"/>
    <dgm:cxn modelId="{B0EE99A8-8D08-4DAD-A521-9EA9B61DD795}" srcId="{7B963CD9-C2B4-4F6C-B499-77D09A951412}" destId="{5FC76C2D-F5C3-4175-ACD0-866D9E88AFAA}" srcOrd="1" destOrd="0" parTransId="{781A149F-82D9-449F-B37B-EA22E5BFBC80}" sibTransId="{4F4D05C0-9F62-4056-872F-7A6F5CDD28D4}"/>
    <dgm:cxn modelId="{9E3484D5-A1BD-409D-A320-5C1EADD0BE01}" srcId="{7B963CD9-C2B4-4F6C-B499-77D09A951412}" destId="{7E83779F-7650-495A-8489-168860C2B5EB}" srcOrd="2" destOrd="0" parTransId="{EF62B929-F0FF-48E4-B853-05474932E5A6}" sibTransId="{71ACDA4B-4707-4D0A-9023-E9B3C43BA0AC}"/>
    <dgm:cxn modelId="{46DC43BF-4DB9-42DD-8306-277DA9B931EA}" type="presParOf" srcId="{94910E7C-AEFC-46AA-AEE6-A46B9128FD29}" destId="{5EB131A0-ACD0-49A3-B5F7-F16590B68653}" srcOrd="0" destOrd="0" presId="urn:microsoft.com/office/officeart/2005/8/layout/list1"/>
    <dgm:cxn modelId="{EBF1275A-5FC3-469F-982C-381C3274DA42}" type="presParOf" srcId="{5EB131A0-ACD0-49A3-B5F7-F16590B68653}" destId="{9EC4CB9E-59AC-4CDE-A362-B3373D99AE78}" srcOrd="0" destOrd="0" presId="urn:microsoft.com/office/officeart/2005/8/layout/list1"/>
    <dgm:cxn modelId="{D0A9BEAA-34CB-43AE-BAF3-AFBDB0C31D5C}" type="presParOf" srcId="{5EB131A0-ACD0-49A3-B5F7-F16590B68653}" destId="{02C8411C-0087-453B-A3CB-044E4D61E82B}" srcOrd="1" destOrd="0" presId="urn:microsoft.com/office/officeart/2005/8/layout/list1"/>
    <dgm:cxn modelId="{1F884411-4D95-4C81-986C-8826EC477ECF}" type="presParOf" srcId="{94910E7C-AEFC-46AA-AEE6-A46B9128FD29}" destId="{E31FF5AF-A138-49D4-896E-ACC76FD7DD9F}" srcOrd="1" destOrd="0" presId="urn:microsoft.com/office/officeart/2005/8/layout/list1"/>
    <dgm:cxn modelId="{6F64BDFA-2549-40A3-AE18-84675DD13B68}" type="presParOf" srcId="{94910E7C-AEFC-46AA-AEE6-A46B9128FD29}" destId="{9F027203-32C7-4F6C-81B5-D5A2B15ACCC0}" srcOrd="2" destOrd="0" presId="urn:microsoft.com/office/officeart/2005/8/layout/list1"/>
    <dgm:cxn modelId="{C5EA5C73-7E31-4721-A81C-170B6750ACF2}" type="presParOf" srcId="{94910E7C-AEFC-46AA-AEE6-A46B9128FD29}" destId="{5FF211CC-4205-4CF9-9926-919B3D9E47A0}" srcOrd="3" destOrd="0" presId="urn:microsoft.com/office/officeart/2005/8/layout/list1"/>
    <dgm:cxn modelId="{E5C323F1-07F3-4440-A3F9-ED1315931E69}" type="presParOf" srcId="{94910E7C-AEFC-46AA-AEE6-A46B9128FD29}" destId="{471CB19D-7A52-414C-B282-C50115111821}" srcOrd="4" destOrd="0" presId="urn:microsoft.com/office/officeart/2005/8/layout/list1"/>
    <dgm:cxn modelId="{8B383EB8-353A-4EE8-9EBC-4754A3C449BF}" type="presParOf" srcId="{471CB19D-7A52-414C-B282-C50115111821}" destId="{7ACAA9CB-F824-4BFC-BC16-092EF9B8B0CA}" srcOrd="0" destOrd="0" presId="urn:microsoft.com/office/officeart/2005/8/layout/list1"/>
    <dgm:cxn modelId="{EBC3A9B7-8DA1-423E-A4AC-00824B3DD442}" type="presParOf" srcId="{471CB19D-7A52-414C-B282-C50115111821}" destId="{6A976B49-857E-48FC-B7CC-3B2965106877}" srcOrd="1" destOrd="0" presId="urn:microsoft.com/office/officeart/2005/8/layout/list1"/>
    <dgm:cxn modelId="{9430A3FC-C812-4DEB-A7DE-2E20FE89E6A4}" type="presParOf" srcId="{94910E7C-AEFC-46AA-AEE6-A46B9128FD29}" destId="{E5D5772D-A0AE-4BA0-B66A-C0CC37131CC4}" srcOrd="5" destOrd="0" presId="urn:microsoft.com/office/officeart/2005/8/layout/list1"/>
    <dgm:cxn modelId="{144ED427-9BB5-4D07-A3B8-D82D75F239C6}" type="presParOf" srcId="{94910E7C-AEFC-46AA-AEE6-A46B9128FD29}" destId="{EAE96D86-0AE6-47C8-8D1E-45B365E20337}" srcOrd="6" destOrd="0" presId="urn:microsoft.com/office/officeart/2005/8/layout/list1"/>
    <dgm:cxn modelId="{66D942B6-CB4E-4BDC-8119-3CBF16CBB0F2}" type="presParOf" srcId="{94910E7C-AEFC-46AA-AEE6-A46B9128FD29}" destId="{C8C0C698-EA8C-48A4-88BE-8FD59DEBB1BB}" srcOrd="7" destOrd="0" presId="urn:microsoft.com/office/officeart/2005/8/layout/list1"/>
    <dgm:cxn modelId="{B64DBF32-ED93-4B67-B26B-2E3DA8CFA349}" type="presParOf" srcId="{94910E7C-AEFC-46AA-AEE6-A46B9128FD29}" destId="{361E72FB-D40C-4B4F-87BD-45C023E0F03F}" srcOrd="8" destOrd="0" presId="urn:microsoft.com/office/officeart/2005/8/layout/list1"/>
    <dgm:cxn modelId="{FB4C3410-C43D-435E-9BF1-AEE36FB308F3}" type="presParOf" srcId="{361E72FB-D40C-4B4F-87BD-45C023E0F03F}" destId="{E184CFB4-8017-41E3-8305-A3A4CA78F5F3}" srcOrd="0" destOrd="0" presId="urn:microsoft.com/office/officeart/2005/8/layout/list1"/>
    <dgm:cxn modelId="{425EBC33-D1C1-42B7-804F-5EDB1AA12C0D}" type="presParOf" srcId="{361E72FB-D40C-4B4F-87BD-45C023E0F03F}" destId="{06EB9D48-AD92-425B-979F-21EB6AD83157}" srcOrd="1" destOrd="0" presId="urn:microsoft.com/office/officeart/2005/8/layout/list1"/>
    <dgm:cxn modelId="{9A3BA8C6-A468-4DC1-821D-9BE83AB62031}" type="presParOf" srcId="{94910E7C-AEFC-46AA-AEE6-A46B9128FD29}" destId="{A76DECF7-6C24-4907-BCEC-1B8541EE6816}" srcOrd="9" destOrd="0" presId="urn:microsoft.com/office/officeart/2005/8/layout/list1"/>
    <dgm:cxn modelId="{224B3E7D-FD42-4F88-B210-330A6B3EC90E}" type="presParOf" srcId="{94910E7C-AEFC-46AA-AEE6-A46B9128FD29}" destId="{0DC007DF-F31C-4DC6-8387-7C13AED5D1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27203-32C7-4F6C-81B5-D5A2B15ACCC0}">
      <dsp:nvSpPr>
        <dsp:cNvPr id="0" name=""/>
        <dsp:cNvSpPr/>
      </dsp:nvSpPr>
      <dsp:spPr>
        <a:xfrm>
          <a:off x="0" y="394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8411C-0087-453B-A3CB-044E4D61E82B}">
      <dsp:nvSpPr>
        <dsp:cNvPr id="0" name=""/>
        <dsp:cNvSpPr/>
      </dsp:nvSpPr>
      <dsp:spPr>
        <a:xfrm>
          <a:off x="480060" y="25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Учебные предметы, учебные курсы, модули </a:t>
          </a:r>
        </a:p>
      </dsp:txBody>
      <dsp:txXfrm>
        <a:off x="516086" y="61463"/>
        <a:ext cx="6648788" cy="665948"/>
      </dsp:txXfrm>
    </dsp:sp>
    <dsp:sp modelId="{EAE96D86-0AE6-47C8-8D1E-45B365E20337}">
      <dsp:nvSpPr>
        <dsp:cNvPr id="0" name=""/>
        <dsp:cNvSpPr/>
      </dsp:nvSpPr>
      <dsp:spPr>
        <a:xfrm>
          <a:off x="0" y="1528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76B49-857E-48FC-B7CC-3B2965106877}">
      <dsp:nvSpPr>
        <dsp:cNvPr id="0" name=""/>
        <dsp:cNvSpPr/>
      </dsp:nvSpPr>
      <dsp:spPr>
        <a:xfrm>
          <a:off x="480060" y="1159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Реализация программ углубленного изучения отдельных предметов</a:t>
          </a:r>
        </a:p>
      </dsp:txBody>
      <dsp:txXfrm>
        <a:off x="516086" y="1195463"/>
        <a:ext cx="6648788" cy="665948"/>
      </dsp:txXfrm>
    </dsp:sp>
    <dsp:sp modelId="{0DC007DF-F31C-4DC6-8387-7C13AED5D114}">
      <dsp:nvSpPr>
        <dsp:cNvPr id="0" name=""/>
        <dsp:cNvSpPr/>
      </dsp:nvSpPr>
      <dsp:spPr>
        <a:xfrm>
          <a:off x="0" y="2662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B9D48-AD92-425B-979F-21EB6AD83157}">
      <dsp:nvSpPr>
        <dsp:cNvPr id="0" name=""/>
        <dsp:cNvSpPr/>
      </dsp:nvSpPr>
      <dsp:spPr>
        <a:xfrm>
          <a:off x="480060" y="2293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Реализация ИУП</a:t>
          </a:r>
        </a:p>
      </dsp:txBody>
      <dsp:txXfrm>
        <a:off x="516086" y="2329463"/>
        <a:ext cx="66487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BBFE8-4C43-4D8C-8FF4-A4C45BF5F88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AA34D-0215-46E9-968A-BAFBEACDC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0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AA34D-0215-46E9-968A-BAFBEACDCC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0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AA34D-0215-46E9-968A-BAFBEACDCC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9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4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5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43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9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1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2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3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04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9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9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8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C29781-B250-4B13-BB5B-0F83A1B2DF5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2A272D-2D88-4C01-8F63-8C8F07A9F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6992-2B55-4DEA-0328-3F5EDFE71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Управление введением обновленных ФГОС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EC126-33F5-19C0-DACD-36B274187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50897"/>
            <a:ext cx="6815669" cy="1027501"/>
          </a:xfrm>
        </p:spPr>
        <p:txBody>
          <a:bodyPr/>
          <a:lstStyle/>
          <a:p>
            <a:r>
              <a:rPr lang="ru-RU" dirty="0"/>
              <a:t>Совещание руководителей ОО (24.05.2022 г.)</a:t>
            </a:r>
          </a:p>
        </p:txBody>
      </p:sp>
    </p:spTree>
    <p:extLst>
      <p:ext uri="{BB962C8B-B14F-4D97-AF65-F5344CB8AC3E}">
        <p14:creationId xmlns:p14="http://schemas.microsoft.com/office/powerpoint/2010/main" val="89434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D74D6-7366-B412-379B-A7BF1FD1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13755"/>
          </a:xfrm>
        </p:spPr>
        <p:txBody>
          <a:bodyPr>
            <a:normAutofit fontScale="90000"/>
          </a:bodyPr>
          <a:lstStyle/>
          <a:p>
            <a:r>
              <a:rPr lang="ru-RU" dirty="0"/>
              <a:t>УП ООО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CC619-8B6B-CF23-7947-EE5FDAE8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577" y="1846053"/>
            <a:ext cx="9663020" cy="4029815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Учебный план программы основного общего образования…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&lt;...&gt;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целях обеспечения индивидуальных потребностей обучающихся часть учебного плана, формируемая участниками образовательных отношений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выбору обучающихся, родителей (законных представителей)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несовершеннолетних обучающихся,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предусматривающие углубленное изучение учебных предметов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интересы, особые образовательные потребности обучающихся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4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DE389-5D9B-44B0-86F1-A0553736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предметных областях и учебных предметах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80E93-17D0-46DD-189C-2365D2C9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8143"/>
            <a:ext cx="9601196" cy="3477725"/>
          </a:xfrm>
        </p:spPr>
        <p:txBody>
          <a:bodyPr>
            <a:noAutofit/>
          </a:bodyPr>
          <a:lstStyle/>
          <a:p>
            <a:r>
              <a:rPr lang="ru-RU" dirty="0"/>
              <a:t>На уровне ООО установили </a:t>
            </a:r>
            <a:r>
              <a:rPr lang="ru-RU" b="1" dirty="0"/>
              <a:t>требования к предметным результатам при углубленном изучении некоторых дисциплин</a:t>
            </a:r>
            <a:r>
              <a:rPr lang="ru-RU" dirty="0"/>
              <a:t>. Это учебные предметы: «Математика», включая курсы «Алгебра», «Геометрия», «Вероятность и статистика»; «Информатика»; «Физика»; «Химия»; «Биология». </a:t>
            </a:r>
          </a:p>
          <a:p>
            <a:r>
              <a:rPr lang="ru-RU" dirty="0"/>
              <a:t>Обратите внимание, что предметные результаты в новых ФГОС не согласовываются с требованиями концепций преподавания физики, астрономии, химии, истории России. Поэтому учителям придется в своих рабочих программах одновременно учитывать и требования ФГОС, и требования концепций</a:t>
            </a:r>
          </a:p>
        </p:txBody>
      </p:sp>
    </p:spTree>
    <p:extLst>
      <p:ext uri="{BB962C8B-B14F-4D97-AF65-F5344CB8AC3E}">
        <p14:creationId xmlns:p14="http://schemas.microsoft.com/office/powerpoint/2010/main" val="330027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AB2FD-00F0-327F-A281-9E7BC9AF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Изменения в предметных областях и учебных предметах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C68261-A482-B72E-DA52-B1E2AF8E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предметной области «Математика и информатика» учебный предмет «Математика» включает учебные курсы: «Алгебра» «Геометрия» «Вероятность и статистика». </a:t>
            </a:r>
          </a:p>
          <a:p>
            <a:r>
              <a:rPr lang="ru-RU" dirty="0"/>
              <a:t>В предметной области «Общественно-научные предметы». учебный предмет «История» включает учебные курсы «История России» «Всеобщая история»</a:t>
            </a:r>
          </a:p>
        </p:txBody>
      </p:sp>
    </p:spTree>
    <p:extLst>
      <p:ext uri="{BB962C8B-B14F-4D97-AF65-F5344CB8AC3E}">
        <p14:creationId xmlns:p14="http://schemas.microsoft.com/office/powerpoint/2010/main" val="353699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4667E-69E0-AB9B-8ECE-042E683D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 учебных предметов с модульным принципом изучения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F20CA-29C9-8C27-F0ED-0BE07392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Ввели тематические модули для ИЗО, музыки, технологии, ОБЖ и физкультуры. </a:t>
            </a:r>
          </a:p>
          <a:p>
            <a:r>
              <a:rPr lang="ru-RU" dirty="0"/>
              <a:t>По этим предметам есть комплекс тематических модулей. Для каждого модуля прописаны предметные результаты, которые выносятся на промежуточную аттестацию. Школа самостоятельно определяет, в каком порядке и объеме изучать модули. </a:t>
            </a:r>
          </a:p>
          <a:p>
            <a:r>
              <a:rPr lang="ru-RU" dirty="0"/>
              <a:t>Посмотрите пример модулей учебного предмета «Изобразительное искусство».</a:t>
            </a:r>
          </a:p>
        </p:txBody>
      </p:sp>
    </p:spTree>
    <p:extLst>
      <p:ext uri="{BB962C8B-B14F-4D97-AF65-F5344CB8AC3E}">
        <p14:creationId xmlns:p14="http://schemas.microsoft.com/office/powerpoint/2010/main" val="391605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A4E30-6CD3-4150-4300-C33CCA00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 учебных предметов с модульным принципом изучения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EEB66-4C83-3A27-B308-EF46530B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ПРИМЕР. Модули учебного предмета «Изобразительное искусство»: </a:t>
            </a:r>
          </a:p>
          <a:p>
            <a:r>
              <a:rPr lang="ru-RU" dirty="0"/>
              <a:t>«Символика крестьянского дома и народного праздника»; </a:t>
            </a:r>
          </a:p>
          <a:p>
            <a:r>
              <a:rPr lang="ru-RU" dirty="0"/>
              <a:t>«Народные художественные промыслы России»; </a:t>
            </a:r>
          </a:p>
          <a:p>
            <a:r>
              <a:rPr lang="ru-RU" dirty="0"/>
              <a:t>«Виды и жанры изобразительного искусства»; </a:t>
            </a:r>
          </a:p>
          <a:p>
            <a:r>
              <a:rPr lang="ru-RU" dirty="0"/>
              <a:t>«Художественный образ и художественно выразительные средства»;</a:t>
            </a:r>
          </a:p>
          <a:p>
            <a:r>
              <a:rPr lang="ru-RU" dirty="0"/>
              <a:t> «Натюрморт. Пейзаж. Портрет»; </a:t>
            </a:r>
          </a:p>
          <a:p>
            <a:r>
              <a:rPr lang="ru-RU" dirty="0"/>
              <a:t>«Конструктивное искусство: архитектура и дизайн». </a:t>
            </a:r>
          </a:p>
        </p:txBody>
      </p:sp>
    </p:spTree>
    <p:extLst>
      <p:ext uri="{BB962C8B-B14F-4D97-AF65-F5344CB8AC3E}">
        <p14:creationId xmlns:p14="http://schemas.microsoft.com/office/powerpoint/2010/main" val="14659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5AD73-A88B-E3B8-06A1-99FD7C4C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539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стандартах произошли изменения в части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снижения/ увеличения общего объема аудиторной работы обучающихся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6124EFEF-B1DF-6AA2-EB98-EE375E348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060" y="2398143"/>
            <a:ext cx="96702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3E13C-5169-68C2-ECCE-737C2A57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деление обучающихся на группы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B7790-03E5-A6ED-DADC-1DA61D74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по программе ООО, в том числе адаптированной, может быть основана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делении обучающихся на группы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различное построение учебного процесса в выделенных группах </a:t>
            </a:r>
            <a:r>
              <a:rPr 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их успеваемости, образовательных потребностей и интересов, психического и физического здоровья, пола, общественных и профессиональных целей, в том числе обеспечивающей углублённое изучение отдельных предметных областей, учебных предметов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(профильное обучение) (дифференциация обучения).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4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BF8D-CFDF-857A-4B38-B6D8C1B8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рабочим программам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F2267-1CBE-35F1-06F5-2057B5D15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Рабочие программы учебных предметов, учебных курсов, курсов внеурочной деятельности и учебных модулей нужно формировать с учетом рабочей программы воспитания. </a:t>
            </a:r>
          </a:p>
          <a:p>
            <a:r>
              <a:rPr lang="ru-RU" dirty="0"/>
              <a:t>Тематическое планирование рабочих программ теперь должно включать возможность использования ЭОР и ЦОР по каждой теме. Кроме того, в рабочих программах внеурочной деятельности нужно указывать формы проведения занятий. </a:t>
            </a:r>
          </a:p>
        </p:txBody>
      </p:sp>
    </p:spTree>
    <p:extLst>
      <p:ext uri="{BB962C8B-B14F-4D97-AF65-F5344CB8AC3E}">
        <p14:creationId xmlns:p14="http://schemas.microsoft.com/office/powerpoint/2010/main" val="88590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FB331-A6AE-0063-DFFF-075D4F7A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рабочим программам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5AA4C-852E-A9DD-2D2C-9B379396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Рабочие программы учебных предметов, курсов и модулей необходимо формировать с учетом рабочей программы воспитания. В тематическом планировании нужно указать, что по каждой теме возможно использовать ЭОР. Требования к рабочим программам теперь едины, и нет отдельных норм для рабочих программ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5402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EACF-3A53-A5C1-AF5B-E290FB09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Научно-методическое сопровождение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CD1C3-9004-B43A-9127-B5F057EA2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Единый информационный ресурс </a:t>
            </a:r>
          </a:p>
          <a:p>
            <a:r>
              <a:rPr lang="ru-RU" sz="4400" b="1" dirty="0"/>
              <a:t>edsoo.ru </a:t>
            </a:r>
          </a:p>
          <a:p>
            <a:r>
              <a:rPr lang="ru-RU" dirty="0"/>
              <a:t>размещение методических материалов</a:t>
            </a:r>
          </a:p>
          <a:p>
            <a:r>
              <a:rPr lang="ru-RU" sz="3600" b="1" dirty="0"/>
              <a:t>конструктор рабочих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86987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F81E3-72E7-B706-0D5E-D4DE67BC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Изменения в новых ФГОС НОО и ООО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0D50A-87F2-8EB2-E3E3-8057C9FD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83146"/>
            <a:ext cx="9601196" cy="2692721"/>
          </a:xfrm>
        </p:spPr>
        <p:txBody>
          <a:bodyPr>
            <a:normAutofit/>
          </a:bodyPr>
          <a:lstStyle/>
          <a:p>
            <a:r>
              <a:rPr lang="ru-RU" sz="3600" dirty="0"/>
              <a:t>Приказ </a:t>
            </a:r>
            <a:r>
              <a:rPr lang="ru-RU" sz="3600" dirty="0" err="1"/>
              <a:t>Минпросвещения</a:t>
            </a:r>
            <a:r>
              <a:rPr lang="ru-RU" sz="3600" dirty="0"/>
              <a:t> от 31.05.2021 г. №286</a:t>
            </a:r>
          </a:p>
          <a:p>
            <a:r>
              <a:rPr lang="ru-RU" sz="3600" dirty="0"/>
              <a:t>Приказ </a:t>
            </a:r>
            <a:r>
              <a:rPr lang="ru-RU" sz="3600" dirty="0" err="1"/>
              <a:t>Минпросвещения</a:t>
            </a:r>
            <a:r>
              <a:rPr lang="ru-RU" sz="3600" dirty="0"/>
              <a:t> от 31.05.2021 г. №287</a:t>
            </a:r>
          </a:p>
        </p:txBody>
      </p:sp>
    </p:spTree>
    <p:extLst>
      <p:ext uri="{BB962C8B-B14F-4D97-AF65-F5344CB8AC3E}">
        <p14:creationId xmlns:p14="http://schemas.microsoft.com/office/powerpoint/2010/main" val="169077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E5E-56EC-79F7-FD40-A6840551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утвердить ООП?</a:t>
            </a:r>
            <a:br>
              <a:rPr lang="ru-RU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8562D-2DBA-EB1F-F1E5-89CF30BD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40943"/>
            <a:ext cx="9601196" cy="3934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обновлённые ООП надо </a:t>
            </a:r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того, как начнёте зачислять учеников в 1-е и 5-е классы.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(законных представителей) должна быть возможность ознакомиться с ООП на стадии приёма в ОО (п. 4 ч. 3 ст. 44, ч. 2 ст. 55 Закона № 273 – ФЗ).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ООП НОО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крайний срок – </a:t>
            </a:r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29.06.2022 г.,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30.06.2022 г. заканчивается приём заявлений на обучение.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ООП ООО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01.09.2022 г.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на обучение в соответствии с ФГОС ООО прекращается с 01.09.2022 г.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68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0F835-02FA-FF66-938D-EF0688DA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7924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ООП</a:t>
            </a:r>
            <a:endParaRPr lang="ru-RU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4E446A1B-EAEE-3620-B1F3-59654513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279" y="1561381"/>
            <a:ext cx="9799608" cy="47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1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2AA5-A6D4-FFB4-6190-FA0CEA98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ООП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(ФГОС НОО, утверждённый приказом МП РФ от 31.05.2021 г. № 286;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ФГОС ООО, утверждённый приказом МП РФ от 31.05.2021 г. № 287)</a:t>
            </a:r>
            <a:endParaRPr lang="ru-RU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7CC48996-212F-CCB4-5389-4F8527B1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1423888"/>
            <a:ext cx="9789540" cy="44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51485-FB1D-DDFF-5669-36CFE46A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864" y="638356"/>
            <a:ext cx="9438734" cy="108692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программы </a:t>
            </a:r>
            <a:endParaRPr lang="ru-RU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6A7478BC-ED2D-16AA-EEE9-B7C35AF8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864" y="1552756"/>
            <a:ext cx="9316528" cy="44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EC5FF-87E0-959F-0109-C205A1F1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61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детей с ОВЗ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4F009-94D8-F472-E319-300F4DBE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33909"/>
            <a:ext cx="9601196" cy="41419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обновлённый ФГОС НОО для АООП НОО!</a:t>
            </a:r>
            <a:r>
              <a:rPr lang="ru-RU" sz="6400" b="1" dirty="0"/>
              <a:t> </a:t>
            </a:r>
          </a:p>
          <a:p>
            <a:pPr marL="0" indent="0">
              <a:buNone/>
            </a:pPr>
            <a:r>
              <a:rPr lang="ru-RU" sz="6400" b="1" u="sng" dirty="0"/>
              <a:t>ФГОС НОО для детей с ОВЗ применять нельзя. </a:t>
            </a:r>
          </a:p>
          <a:p>
            <a:pPr marL="0" indent="0">
              <a:buNone/>
            </a:pPr>
            <a:r>
              <a:rPr lang="ru-RU" sz="6400" b="1" u="sng" dirty="0"/>
              <a:t>Адаптированные ООП на уровне начального общего образования разрабатываются на основе ФГОС ОВЗ или ФГОС для учащихся с умственной отсталостью (интеллектуальными нарушениями</a:t>
            </a:r>
            <a:r>
              <a:rPr lang="ru-RU" sz="6400" dirty="0"/>
              <a:t>)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ООО можно разрабатывать на основе обновлённого ФГОС ООО. В него добавили вариации предметов. </a:t>
            </a:r>
          </a:p>
          <a:p>
            <a:pPr marL="0" indent="0" algn="just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глухих и слабослышащих исключили из ИУП обязательный учебный предмет «Музыка». </a:t>
            </a:r>
          </a:p>
          <a:p>
            <a:pPr marL="0" indent="0" algn="just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глухих и слабослышащих обучающихся, обучающихся с тяжёлыми нарушениями речи включили в предметную область «Русский язык и литература» обязательный для изучения учебный предмет «Развитие речи».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глухих, слабослышащих обучающихся, обучающихся с тяжёлыми нарушениями речи, обучающихся с нарушениями опорно-двигательного аппарата необходимо внести изменение сроков и продолжительности изучения иностранного языка.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обучающихся с ОВЗ исключили учебный предмет "Физическая культура" и включили учебный предмет «Адаптивная физическая культура». </a:t>
            </a:r>
          </a:p>
          <a:p>
            <a:pPr marL="0" indent="0" algn="just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увеличить срок освоения АООП до шести лет, а объём занятий – до 6018 часов.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2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78BA5-ED34-9560-51D1-EA14E48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07053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ФГОС-2021:</a:t>
            </a:r>
            <a:br>
              <a:rPr lang="ru-RU" sz="4400" b="1" dirty="0"/>
            </a:br>
            <a:r>
              <a:rPr lang="ru-RU" sz="4400" b="1" dirty="0"/>
              <a:t>управленческий аспект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26620-828A-38CE-B09D-E91985EC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      Что нужно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143550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D709-0004-F8E5-F8AB-97E293D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72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ВАРИАТИВНОСТЬ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EFE05-087E-5376-53D8-FA612AA2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3415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b="1" dirty="0"/>
              <a:t>Введите углубленное изучение предметов,  если есть запрос от учеников и родителей, необходимые условия. Предлагайте ИУП одаренным детям, которые заняты спортивной, творческой и иной деятельностью вне школы, или, наоборот, отстающим детям</a:t>
            </a:r>
          </a:p>
        </p:txBody>
      </p:sp>
    </p:spTree>
    <p:extLst>
      <p:ext uri="{BB962C8B-B14F-4D97-AF65-F5344CB8AC3E}">
        <p14:creationId xmlns:p14="http://schemas.microsoft.com/office/powerpoint/2010/main" val="35442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9A108-DD2D-4001-0680-82CA1402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Планируемые результаты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75843-A767-ED1D-577D-84FD0753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Учтите требования к результатам освоения модулей ОРКСЭ при разработке ООП НОО. </a:t>
            </a:r>
          </a:p>
          <a:p>
            <a:r>
              <a:rPr lang="ru-RU" sz="3200" dirty="0"/>
              <a:t>Если вводите углубленное изучение предметов в основной школе, ориентируйтесь на требования к результатам во ФГОС ООО</a:t>
            </a:r>
          </a:p>
        </p:txBody>
      </p:sp>
    </p:spTree>
    <p:extLst>
      <p:ext uri="{BB962C8B-B14F-4D97-AF65-F5344CB8AC3E}">
        <p14:creationId xmlns:p14="http://schemas.microsoft.com/office/powerpoint/2010/main" val="107867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A6663-2CB5-2333-16AB-BF66ECDD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Пояснительная записка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1C940-8E34-35CB-2217-D7A5E7CC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Составляйте пояснительные записки к новым ООП НОО и ООО по единым правилам </a:t>
            </a:r>
          </a:p>
        </p:txBody>
      </p:sp>
    </p:spTree>
    <p:extLst>
      <p:ext uri="{BB962C8B-B14F-4D97-AF65-F5344CB8AC3E}">
        <p14:creationId xmlns:p14="http://schemas.microsoft.com/office/powerpoint/2010/main" val="207026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89810-7911-D09F-540F-806A92F2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Содержательный раздел  ООП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60AC8-F56A-6562-7FB1-149C6002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Учтите новую структуру содержательного раздела при разработке ООП</a:t>
            </a:r>
          </a:p>
        </p:txBody>
      </p:sp>
    </p:spTree>
    <p:extLst>
      <p:ext uri="{BB962C8B-B14F-4D97-AF65-F5344CB8AC3E}">
        <p14:creationId xmlns:p14="http://schemas.microsoft.com/office/powerpoint/2010/main" val="279859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7DA67-64CE-7D68-07C8-5E738985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ОБНОВЛЁННЫЕ ФГОС НОО И ФГОС ООО С УЧЁТОМ ГОСУДАРСТВЕННОЙ ПОЛИТИКИ В СФЕРЕ ОБРАЗОВАНИЯ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29.12.2012 № 273 – ФЗ «ОБ ОБРАЗОВАНИИ В РОССИЙСКОЙ ФЕДЕРАЦИИ»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 изменениями и дополнениями, вступает в силу с 13.07.2021 г., с изменениями и дополнениями, вступает в силу с 01.09.2021 г.))</a:t>
            </a:r>
            <a:endParaRPr lang="ru-RU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D92E2D49-E0CF-B845-C9C2-B55FDADB2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986" y="2424023"/>
            <a:ext cx="8679962" cy="34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62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D8ECC-D736-664A-CAEF-8F90B52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Рабочие 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D8B19-F969-842B-4D6B-737A64D7F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Впишите в тематическое планирование каждой рабочей программы (кроме программы воспитания) электронные образовательные ресурсы, которые можно использовать при изучении темы. Не указывайте в рабочих программах </a:t>
            </a:r>
            <a:r>
              <a:rPr lang="ru-RU" sz="3200" dirty="0" err="1"/>
              <a:t>внеурочки</a:t>
            </a:r>
            <a:r>
              <a:rPr lang="ru-RU" sz="3200" dirty="0"/>
              <a:t> формы организации и виды деятельности. Вместо этого напишите формы занятий </a:t>
            </a:r>
          </a:p>
        </p:txBody>
      </p:sp>
    </p:spTree>
    <p:extLst>
      <p:ext uri="{BB962C8B-B14F-4D97-AF65-F5344CB8AC3E}">
        <p14:creationId xmlns:p14="http://schemas.microsoft.com/office/powerpoint/2010/main" val="2157441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CF272-76AD-A157-F9FD-561073AD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Предметные области и предметы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2111F-D987-EED4-D4B0-8673E01B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Учтите новое деление на предметы и модули при разработке рабочих программ и учебного плана, раздела ООП о требованиях к предметным результатам</a:t>
            </a:r>
          </a:p>
        </p:txBody>
      </p:sp>
    </p:spTree>
    <p:extLst>
      <p:ext uri="{BB962C8B-B14F-4D97-AF65-F5344CB8AC3E}">
        <p14:creationId xmlns:p14="http://schemas.microsoft.com/office/powerpoint/2010/main" val="338160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8C817-1FCC-6FAA-2D17-7BE2DF37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Родной и второй иностранный языки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F9880-AE08-1161-5189-E2B9E6E9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Закрепите в ООП и локальных актах, что организуете изучение родного и второго иностранного языков из перечня школы, если для этого есть условия и заявление родителей.  </a:t>
            </a:r>
          </a:p>
          <a:p>
            <a:r>
              <a:rPr lang="ru-RU" dirty="0"/>
              <a:t>Поручите классным руководителям основной школы собрать заявления с родителей, которые хотят, чтобы их дети изучали второй иностранный, родной язык и родную литературу.     Поручите учителям начальной школы собрать заявления родителей об изучении детьми родного языка и литературного чтения на родном языке </a:t>
            </a:r>
          </a:p>
        </p:txBody>
      </p:sp>
    </p:spTree>
    <p:extLst>
      <p:ext uri="{BB962C8B-B14F-4D97-AF65-F5344CB8AC3E}">
        <p14:creationId xmlns:p14="http://schemas.microsoft.com/office/powerpoint/2010/main" val="1594651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FE073-4B20-84DF-8E6F-2F9CC42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Аудиторная нагрузка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8295D-4D6D-5E45-D6E4-62101D56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Учтите объем новой нагрузки при разработке ООП НОО и ООО, в том числе при распределении часов в учебном плане и тематическом планировании рабочих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4080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F9650-ACF1-53F4-F3CC-F00C3DD9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Программа воспитания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8A041-E8A3-A8A1-9E53-1DB4387C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 разработке  рабочих программ воспитания сначала ориентируйтесь на ФГОС, а затем на примерные программы воспитания и методические рекомендации к ним. Проверяющие применят санкции,  только если ООП противоречит ФГОС, а не другим документам, которые не являются нормативными </a:t>
            </a:r>
          </a:p>
        </p:txBody>
      </p:sp>
    </p:spTree>
    <p:extLst>
      <p:ext uri="{BB962C8B-B14F-4D97-AF65-F5344CB8AC3E}">
        <p14:creationId xmlns:p14="http://schemas.microsoft.com/office/powerpoint/2010/main" val="410284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3E69F-8FF1-5C01-3CEE-AA9B1596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Деление на группы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80ABA-62A2-B735-A744-B6C41975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Проанализировать  образовательные потребности учащихся. Закреплена возможность и правила деления учеников на группы. Теперь образовательную деятельность можно реализовывать в группах по-разному, в том числе с углубленным изучением отдельных предметных областей, предметов – с учетом успеваемости, образовательных потребностей и интересов, психического и физического здоровья, пола, общественных и профессиональных целей детей </a:t>
            </a:r>
          </a:p>
        </p:txBody>
      </p:sp>
    </p:spTree>
    <p:extLst>
      <p:ext uri="{BB962C8B-B14F-4D97-AF65-F5344CB8AC3E}">
        <p14:creationId xmlns:p14="http://schemas.microsoft.com/office/powerpoint/2010/main" val="370967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B890B-8AD4-BC1E-926B-32F999EF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Повышение квалификации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3B8FE-90AE-A44F-8739-63AC937A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ru-RU" dirty="0"/>
              <a:t>Мониторинг прохождения педагогами курсов повышения квалификации. Исключили норму, по которой педагоги должны повышать квалификацию не реже, чем раз в три года. В ФЗ  «Об образовании» по-прежнему закреплено, что педагог вправе проходить дополнительное профессиональное образование раз в три года и обязан систематически повышать квалификацию. Как часто он должен это делать, теперь не указано. НО:  лучше оставить  в планах повышения квалификации обучение педагогов раз в три года. Такое право работникам дает ФЗ «Об образовании». Если работники будут обучаться реже, у проверяющих могут возникнуть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97951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16671-20CC-DA88-0B4E-4350A01D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Адаптированные 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C1596C-C2EC-AC7C-504C-5C0830CE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Поручите педагогам не использовать новый ФГОС НОО при разработке АООП НОО. Учтите новые требования к обучению детей с ОВЗ при разработке АООП ООО </a:t>
            </a:r>
          </a:p>
        </p:txBody>
      </p:sp>
    </p:spTree>
    <p:extLst>
      <p:ext uri="{BB962C8B-B14F-4D97-AF65-F5344CB8AC3E}">
        <p14:creationId xmlns:p14="http://schemas.microsoft.com/office/powerpoint/2010/main" val="7088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C54D4-7BD0-120A-21AE-C36600D0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Приказ о создании рабочей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A0830-456F-69FB-34EC-A269B692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ГРУППА: • заместители • руководители методических объединений • учителя-предметники • руководители структурных подразделений </a:t>
            </a:r>
          </a:p>
          <a:p>
            <a:r>
              <a:rPr lang="ru-RU" dirty="0"/>
              <a:t>РАБОТА ПО ВВЕДЕНИЮ НОВЫХ ФГОС: • составление проектов новых ООП НОО и ООО • анализ изменений локальных актов • разработка проектов новых локальных актов • мониторинг выпуска разъяснений по новым ФГОС от </a:t>
            </a:r>
            <a:r>
              <a:rPr lang="ru-RU" dirty="0" err="1"/>
              <a:t>Минпросвещения</a:t>
            </a:r>
            <a:r>
              <a:rPr lang="ru-RU" dirty="0"/>
              <a:t> и других ведомств и их учет </a:t>
            </a:r>
          </a:p>
        </p:txBody>
      </p:sp>
    </p:spTree>
    <p:extLst>
      <p:ext uri="{BB962C8B-B14F-4D97-AF65-F5344CB8AC3E}">
        <p14:creationId xmlns:p14="http://schemas.microsoft.com/office/powerpoint/2010/main" val="2044773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E5703-0759-1864-0FDB-38CE5440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План введения ФГОС– 2021 в школе  - Приказ об утверждении плана введения ФГОС–2021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79CA2-6C6D-C34F-CE05-E78CA3CF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Определить основные задачи  1)оценить кадровые и материальные ресурсы школы; 2)собрать заявления родителей на изучение родного и второго иностранного языков; 3)разработать проекты ООП; 4)проверить и изменить локальные акты, разработать новые. • Закрепить задачи за ответственными работниками. • Установить контрольные сроки по каждому мероприятию</a:t>
            </a:r>
          </a:p>
        </p:txBody>
      </p:sp>
    </p:spTree>
    <p:extLst>
      <p:ext uri="{BB962C8B-B14F-4D97-AF65-F5344CB8AC3E}">
        <p14:creationId xmlns:p14="http://schemas.microsoft.com/office/powerpoint/2010/main" val="426695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5CF8FA-3C5C-5F91-C57A-D1E20DA2F9F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0C226">
              <a:lumMod val="60000"/>
              <a:lumOff val="40000"/>
            </a:srgbClr>
          </a:solidFill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Обновлённые ФГОС – уклон на вариативность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1E291-D69E-F041-4D74-D3D3BC9B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обеспечивают вариативность содержания образовательных программ, возможность формирования программ различного уровня сложности и направленности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образовательных потребностей и способностей детей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 три способа, как этого достичь: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учебные предметы, учебные курсы, учебные модули;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углублённое изучение предмета;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ИУП (в том числе для ускоренного обучения, в пределах осваиваемой программы ООО, в том числе адаптированной, в порядке, установленном локальными нормативными актами Организации).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44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6D571-CD6A-57FA-3DB8-3D63A808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7823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кадровых и материальных ресурсов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20EC3-5551-3CA1-E084-753179AE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5" y="2009955"/>
            <a:ext cx="9516371" cy="40285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Распределить обязанности между работниками, которых задействуете в реализации плана перехода на новые ФГОС. - Если обязанности выходят за рамки трудовой функции, нужно заключить дополнительное соглашение и оплатить дополнительную работу.  </a:t>
            </a:r>
          </a:p>
          <a:p>
            <a:r>
              <a:rPr lang="ru-RU" dirty="0"/>
              <a:t>Проанализировать количество учителей и их учебную нагрузку. - Новые ФГОС разрешают не обучать родному и второму иностранным языкам, если для этого у школы нет условий, в том числе кадровых. </a:t>
            </a:r>
          </a:p>
          <a:p>
            <a:r>
              <a:rPr lang="ru-RU" dirty="0"/>
              <a:t>Оценить, как увеличится нагрузка, если в новых ООП будет больше предметов с углубленным обучением и индивидуальных учебных планов –  Если планируемая нагрузка выйдет за рамки рабочего времени учителей, придется оформить внутреннее совместительство или принять новых работников.  </a:t>
            </a:r>
          </a:p>
          <a:p>
            <a:r>
              <a:rPr lang="ru-RU" dirty="0"/>
              <a:t>Оценить материально-техническую базу школы. - Соотнесите ее с требованиями новых ФГОС ООО – они устанавливают правила оснащения учебных кабинетов разной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511788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3070A-328C-F29B-0275-FEA214D2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родителями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10334-70DC-5295-4984-0A7D5BEE3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Проведите родительское собрание </a:t>
            </a:r>
          </a:p>
          <a:p>
            <a:r>
              <a:rPr lang="ru-RU" dirty="0"/>
              <a:t>Расскажите о приеме на обучение в следующем учебном  году в 1- е и 5- е классы уже по новым ФГОС </a:t>
            </a:r>
          </a:p>
          <a:p>
            <a:r>
              <a:rPr lang="ru-RU" dirty="0"/>
              <a:t>Расскажите о новшествах подробнее </a:t>
            </a:r>
          </a:p>
          <a:p>
            <a:r>
              <a:rPr lang="ru-RU" dirty="0"/>
              <a:t>Опишите преимущества для родителей и детей</a:t>
            </a:r>
          </a:p>
          <a:p>
            <a:r>
              <a:rPr lang="ru-RU" dirty="0"/>
              <a:t>Дополнительно раздайте памятки, к памяткам приложите согласия на переход на новые ФГОС</a:t>
            </a:r>
          </a:p>
        </p:txBody>
      </p:sp>
    </p:spTree>
    <p:extLst>
      <p:ext uri="{BB962C8B-B14F-4D97-AF65-F5344CB8AC3E}">
        <p14:creationId xmlns:p14="http://schemas.microsoft.com/office/powerpoint/2010/main" val="1890205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C14B9-8969-485C-B10D-C132A395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Локальные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8C657-F9C8-3863-B65D-8D62B5AA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Проверить и скорректировать локальные акты, которые противоречат новым ФГОС НОО и ООО. </a:t>
            </a:r>
          </a:p>
          <a:p>
            <a:r>
              <a:rPr lang="ru-RU" dirty="0"/>
              <a:t>Обратить внимание на положение об индивидуальном учебном плане (ИУП). ФГОС устанавливают, что для детей на ИУП срок обучения можно сократить, а вот увеличить его нельзя. </a:t>
            </a:r>
          </a:p>
          <a:p>
            <a:r>
              <a:rPr lang="ru-RU" dirty="0"/>
              <a:t>Проанализировать локальный акт об языках для изучения. Он должен содержать перечень, из которого родители будут выбирать родной и второй иностранный языки для своего ребенка. </a:t>
            </a:r>
          </a:p>
          <a:p>
            <a:r>
              <a:rPr lang="ru-RU" dirty="0"/>
              <a:t>Проверить локальные акты о правилах разработки компонентов ООП, например, рабочих программ. Новые ФГОС поменяли структуру ООП и ее компонентов, требования к ним. </a:t>
            </a:r>
          </a:p>
        </p:txBody>
      </p:sp>
    </p:spTree>
    <p:extLst>
      <p:ext uri="{BB962C8B-B14F-4D97-AF65-F5344CB8AC3E}">
        <p14:creationId xmlns:p14="http://schemas.microsoft.com/office/powerpoint/2010/main" val="2859431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83431-908C-7E8A-DD54-3D8E2F0D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DD94A-AD85-8880-E2E1-F10EB0BA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Создать раздел на официальном сайте ОО, где необходимо  размещать все локальные акты, информацию для родителей 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1819605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C1D06-B805-292B-7DD8-63C24699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FF889-9684-B335-474A-66D51133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Федеральный перечень учебников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20 мая 2020 года № 254) не содержит учебников, прошедших экспертизу на соответствие требованиям обновленных ФГОС 2021. </a:t>
            </a:r>
          </a:p>
          <a:p>
            <a:r>
              <a:rPr lang="ru-RU" dirty="0"/>
              <a:t>В период перехода на обновленные ФГОС 2021 могут быть использованы любые </a:t>
            </a:r>
            <a:r>
              <a:rPr lang="ru-RU" dirty="0" err="1"/>
              <a:t>учебно</a:t>
            </a:r>
            <a:r>
              <a:rPr lang="ru-RU" dirty="0"/>
              <a:t> методические комплекты, включенные в федеральный перечень учебников.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метапредметных и личностных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78284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B8612-FFED-3527-515C-1FAF1BF0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0954"/>
          </a:xfrm>
        </p:spPr>
        <p:txBody>
          <a:bodyPr>
            <a:normAutofit/>
          </a:bodyPr>
          <a:lstStyle/>
          <a:p>
            <a:r>
              <a:rPr lang="ru-RU" sz="5400" b="1" dirty="0"/>
              <a:t>Вариативность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816284-F265-450C-A319-D96534C3D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0737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43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EDAD2-93F0-B2F6-90A7-BE4E54C9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Обновлённые ФГОС – уточнили и расширили требования к результатам освоения ООП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26F41-84BC-8D49-FE2E-EACD4988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Затронули все планируемые результаты – личностные, метапредметные и предметные.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результаты по каждому модулю ОРКСЭ.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установили требования к предметным результатам изучения учебных предметов:  "Математика", "Информатика", "Физика", "Химия", "Биология"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базовом и углублённом уровнях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Усилили акценты на изучение явлений и процессов современной России и мира в целом, современного состояния науки.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5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0FF08-7641-9FE6-6E0D-BE82A4F2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10" y="655608"/>
            <a:ext cx="9455987" cy="1147313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Метапредметные и личностные результаты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D944DBF-AF6C-581B-6F28-809957123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557000"/>
              </p:ext>
            </p:extLst>
          </p:nvPr>
        </p:nvGraphicFramePr>
        <p:xfrm>
          <a:off x="1311215" y="1906440"/>
          <a:ext cx="9517812" cy="437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291">
                  <a:extLst>
                    <a:ext uri="{9D8B030D-6E8A-4147-A177-3AD203B41FA5}">
                      <a16:colId xmlns:a16="http://schemas.microsoft.com/office/drawing/2014/main" val="2558197039"/>
                    </a:ext>
                  </a:extLst>
                </a:gridCol>
                <a:gridCol w="6222521">
                  <a:extLst>
                    <a:ext uri="{9D8B030D-6E8A-4147-A177-3AD203B41FA5}">
                      <a16:colId xmlns:a16="http://schemas.microsoft.com/office/drawing/2014/main" val="3049873226"/>
                    </a:ext>
                  </a:extLst>
                </a:gridCol>
              </a:tblGrid>
              <a:tr h="930955">
                <a:tc>
                  <a:txBody>
                    <a:bodyPr/>
                    <a:lstStyle/>
                    <a:p>
                      <a:r>
                        <a:rPr lang="ru-RU" sz="2400" dirty="0"/>
                        <a:t>Личностные</a:t>
                      </a:r>
                      <a:r>
                        <a:rPr lang="ru-RU" dirty="0"/>
                        <a:t> </a:t>
                      </a:r>
                      <a:r>
                        <a:rPr lang="ru-RU" sz="2400" dirty="0"/>
                        <a:t>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Метапредметные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272116"/>
                  </a:ext>
                </a:extLst>
              </a:tr>
              <a:tr h="900924">
                <a:tc>
                  <a:txBody>
                    <a:bodyPr/>
                    <a:lstStyle/>
                    <a:p>
                      <a:r>
                        <a:rPr lang="ru-RU" dirty="0"/>
                        <a:t>Гражданско-патриотическое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Овладение универсальными учебными познавательными действиями (базовые логические, базовые исследовательские, работа с информацией)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63365"/>
                  </a:ext>
                </a:extLst>
              </a:tr>
              <a:tr h="630647">
                <a:tc>
                  <a:txBody>
                    <a:bodyPr/>
                    <a:lstStyle/>
                    <a:p>
                      <a:r>
                        <a:rPr lang="ru-RU" dirty="0"/>
                        <a:t>Духовно-нравственное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Овладение универсальными учебными коммуникативными действиями (общение, совместная деятельность)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39475"/>
                  </a:ext>
                </a:extLst>
              </a:tr>
              <a:tr h="370905">
                <a:tc>
                  <a:txBody>
                    <a:bodyPr/>
                    <a:lstStyle/>
                    <a:p>
                      <a:r>
                        <a:rPr lang="ru-RU" dirty="0"/>
                        <a:t>Эстетическое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Овладение универсальными регулятивными действиями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956651"/>
                  </a:ext>
                </a:extLst>
              </a:tr>
              <a:tr h="370905">
                <a:tc>
                  <a:txBody>
                    <a:bodyPr/>
                    <a:lstStyle/>
                    <a:p>
                      <a:r>
                        <a:rPr lang="ru-RU" dirty="0"/>
                        <a:t>Физическое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84767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r>
                        <a:rPr lang="ru-RU" dirty="0"/>
                        <a:t>Трудовое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27904"/>
                  </a:ext>
                </a:extLst>
              </a:tr>
              <a:tr h="370905">
                <a:tc>
                  <a:txBody>
                    <a:bodyPr/>
                    <a:lstStyle/>
                    <a:p>
                      <a:r>
                        <a:rPr lang="ru-RU" dirty="0"/>
                        <a:t>Экологическое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76788"/>
                  </a:ext>
                </a:extLst>
              </a:tr>
              <a:tr h="370905">
                <a:tc>
                  <a:txBody>
                    <a:bodyPr/>
                    <a:lstStyle/>
                    <a:p>
                      <a:r>
                        <a:rPr lang="ru-RU" dirty="0"/>
                        <a:t>Ценность научного познания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11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D33E9-0687-CC07-DFE3-3C23340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образовательные технологии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141EF-7A74-EF74-59A8-D98CF9C20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программы ООО, в том числе адаптированной, Организация вправе применять: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образовательные технологии, в том числе электронное обучение, дистанционные образовательные технологии;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представления содержания указанной программы и построения учебных планов, использования соответствующих образовательных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3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B0E72-8469-0241-4945-3160585E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41226"/>
          </a:xfrm>
        </p:spPr>
        <p:txBody>
          <a:bodyPr>
            <a:normAutofit fontScale="90000"/>
          </a:bodyPr>
          <a:lstStyle/>
          <a:p>
            <a:r>
              <a:rPr lang="ru-RU" dirty="0"/>
              <a:t>УП   НОО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9DFC5-ADDF-933C-9F0D-F64E66C7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423359"/>
            <a:ext cx="9601196" cy="4356338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32.1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Учебный план программы начального общего образования…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&lt;...&gt;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целях обеспечения индивидуальных потребностей обучающихся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часть учебного плана, формируемая участниками образовательных отношений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выбору родителей (законных представителей)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несовершеннолетних обучающихся,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предусматривающие углубленное изучение учебных предметов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343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1655</TotalTime>
  <Words>2379</Words>
  <Application>Microsoft Office PowerPoint</Application>
  <PresentationFormat>Широкоэкранный</PresentationFormat>
  <Paragraphs>150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Garamond</vt:lpstr>
      <vt:lpstr>Times New Roman</vt:lpstr>
      <vt:lpstr>Натуральные материалы</vt:lpstr>
      <vt:lpstr>Управление введением обновленных ФГОС </vt:lpstr>
      <vt:lpstr>Изменения в новых ФГОС НОО и ООО</vt:lpstr>
      <vt:lpstr>ОБНОВЛЁННЫЕ ФГОС НОО И ФГОС ООО С УЧЁТОМ ГОСУДАРСТВЕННОЙ ПОЛИТИКИ В СФЕРЕ ОБРАЗОВАНИЯ  (ФЕДЕРАЛЬНЫЙ ЗАКОН ОТ 29.12.2012 № 273 – ФЗ «ОБ ОБРАЗОВАНИИ В РОССИЙСКОЙ ФЕДЕРАЦИИ» (с изменениями и дополнениями, вступает в силу с 13.07.2021 г., с изменениями и дополнениями, вступает в силу с 01.09.2021 г.))</vt:lpstr>
      <vt:lpstr>Обновлённые ФГОС – уклон на вариативность</vt:lpstr>
      <vt:lpstr>Вариативность </vt:lpstr>
      <vt:lpstr>Обновлённые ФГОС – уточнили и расширили требования к результатам освоения ООП </vt:lpstr>
      <vt:lpstr>Метапредметные и личностные результаты </vt:lpstr>
      <vt:lpstr>Обновлённые ФГОС – образовательные технологии</vt:lpstr>
      <vt:lpstr>УП   НОО</vt:lpstr>
      <vt:lpstr>УП ООО</vt:lpstr>
      <vt:lpstr>Изменения в предметных областях и учебных предметах</vt:lpstr>
      <vt:lpstr>Изменения в предметных областях и учебных предметах</vt:lpstr>
      <vt:lpstr>5 учебных предметов с модульным принципом изучения</vt:lpstr>
      <vt:lpstr>5 учебных предметов с модульным принципом изучения </vt:lpstr>
      <vt:lpstr>В новых стандартах произошли изменения в части  снижения/ увеличения общего объема аудиторной работы обучающихся </vt:lpstr>
      <vt:lpstr>Обновлённые ФГОС – деление обучающихся на группы</vt:lpstr>
      <vt:lpstr>Требования к рабочим программам</vt:lpstr>
      <vt:lpstr>Требования к рабочим программам</vt:lpstr>
      <vt:lpstr>Научно-методическое сопровождение ФГОС</vt:lpstr>
      <vt:lpstr>Когда утвердить ООП? </vt:lpstr>
      <vt:lpstr>УТВЕРЖДЕНИЕ ООП</vt:lpstr>
      <vt:lpstr>СТРУКТУРА ООП  (ФГОС НОО, утверждённый приказом МП РФ от 31.05.2021 г. № 286;  ФГОС ООО, утверждённый приказом МП РФ от 31.05.2021 г. № 287)</vt:lpstr>
      <vt:lpstr>Требования к структуре программы </vt:lpstr>
      <vt:lpstr>Особенности обучения детей с ОВЗ</vt:lpstr>
      <vt:lpstr>ФГОС-2021: управленческий аспект</vt:lpstr>
      <vt:lpstr>ВАРИАТИВНОСТЬ </vt:lpstr>
      <vt:lpstr>Планируемые результаты </vt:lpstr>
      <vt:lpstr>Пояснительная записка </vt:lpstr>
      <vt:lpstr>Содержательный раздел  ООП</vt:lpstr>
      <vt:lpstr>Рабочие программы </vt:lpstr>
      <vt:lpstr>Предметные области и предметы </vt:lpstr>
      <vt:lpstr>Родной и второй иностранный языки </vt:lpstr>
      <vt:lpstr>Аудиторная нагрузка </vt:lpstr>
      <vt:lpstr>Программа воспитания </vt:lpstr>
      <vt:lpstr>Деление на группы </vt:lpstr>
      <vt:lpstr>Повышение квалификации </vt:lpstr>
      <vt:lpstr>Адаптированные программы </vt:lpstr>
      <vt:lpstr>Приказ о создании рабочей группы</vt:lpstr>
      <vt:lpstr>План введения ФГОС– 2021 в школе  - Приказ об утверждении плана введения ФГОС–2021 </vt:lpstr>
      <vt:lpstr>Оценка кадровых и материальных ресурсов школы</vt:lpstr>
      <vt:lpstr>Работа с родителями </vt:lpstr>
      <vt:lpstr>Локальные акты</vt:lpstr>
      <vt:lpstr>САЙТ ОО</vt:lpstr>
      <vt:lpstr>УЧЕБНИКИ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введением обновленных ФГОС</dc:title>
  <dc:creator>Юлия Рахмангулова</dc:creator>
  <cp:lastModifiedBy>Юлия Рахмангулова</cp:lastModifiedBy>
  <cp:revision>4</cp:revision>
  <dcterms:created xsi:type="dcterms:W3CDTF">2022-05-23T01:12:54Z</dcterms:created>
  <dcterms:modified xsi:type="dcterms:W3CDTF">2022-05-24T04:48:16Z</dcterms:modified>
</cp:coreProperties>
</file>